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2"/>
  </p:notesMasterIdLst>
  <p:handoutMasterIdLst>
    <p:handoutMasterId r:id="rId13"/>
  </p:handoutMasterIdLst>
  <p:sldIdLst>
    <p:sldId id="257" r:id="rId3"/>
    <p:sldId id="307" r:id="rId4"/>
    <p:sldId id="343" r:id="rId5"/>
    <p:sldId id="308" r:id="rId6"/>
    <p:sldId id="309" r:id="rId7"/>
    <p:sldId id="342" r:id="rId8"/>
    <p:sldId id="310" r:id="rId9"/>
    <p:sldId id="311" r:id="rId10"/>
    <p:sldId id="312" r:id="rId1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 McNamara" initials="D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485" autoAdjust="0"/>
    <p:restoredTop sz="94660"/>
  </p:normalViewPr>
  <p:slideViewPr>
    <p:cSldViewPr>
      <p:cViewPr varScale="1">
        <p:scale>
          <a:sx n="74" d="100"/>
          <a:sy n="74" d="100"/>
        </p:scale>
        <p:origin x="178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2298" tIns="46149" rIns="92298" bIns="46149" numCol="1" anchor="t" anchorCtr="0" compatLnSpc="1">
            <a:prstTxWarp prst="textNoShape">
              <a:avLst/>
            </a:prstTxWarp>
          </a:bodyPr>
          <a:lstStyle>
            <a:lvl1pPr eaLnBrk="0" hangingPunct="0">
              <a:defRPr sz="1200" smtClean="0"/>
            </a:lvl1pPr>
          </a:lstStyle>
          <a:p>
            <a:pPr>
              <a:defRPr/>
            </a:pPr>
            <a:endParaRPr lang="en-US" dirty="0"/>
          </a:p>
        </p:txBody>
      </p:sp>
      <p:sp>
        <p:nvSpPr>
          <p:cNvPr id="144387" name="Rectangle 3"/>
          <p:cNvSpPr>
            <a:spLocks noGrp="1" noChangeArrowheads="1"/>
          </p:cNvSpPr>
          <p:nvPr>
            <p:ph type="dt" sz="quarter" idx="1"/>
          </p:nvPr>
        </p:nvSpPr>
        <p:spPr bwMode="auto">
          <a:xfrm>
            <a:off x="3970939" y="0"/>
            <a:ext cx="3037840" cy="465138"/>
          </a:xfrm>
          <a:prstGeom prst="rect">
            <a:avLst/>
          </a:prstGeom>
          <a:noFill/>
          <a:ln w="9525">
            <a:noFill/>
            <a:miter lim="800000"/>
            <a:headEnd/>
            <a:tailEnd/>
          </a:ln>
          <a:effectLst/>
        </p:spPr>
        <p:txBody>
          <a:bodyPr vert="horz" wrap="square" lIns="92298" tIns="46149" rIns="92298" bIns="46149"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7/15/2015</a:t>
            </a:fld>
            <a:endParaRPr lang="en-US" dirty="0"/>
          </a:p>
        </p:txBody>
      </p:sp>
      <p:sp>
        <p:nvSpPr>
          <p:cNvPr id="144388" name="Rectangle 4"/>
          <p:cNvSpPr>
            <a:spLocks noGrp="1" noChangeArrowheads="1"/>
          </p:cNvSpPr>
          <p:nvPr>
            <p:ph type="ftr" sz="quarter" idx="2"/>
          </p:nvPr>
        </p:nvSpPr>
        <p:spPr bwMode="auto">
          <a:xfrm>
            <a:off x="0" y="8829676"/>
            <a:ext cx="3037840" cy="465138"/>
          </a:xfrm>
          <a:prstGeom prst="rect">
            <a:avLst/>
          </a:prstGeom>
          <a:noFill/>
          <a:ln w="9525">
            <a:noFill/>
            <a:miter lim="800000"/>
            <a:headEnd/>
            <a:tailEnd/>
          </a:ln>
          <a:effectLst/>
        </p:spPr>
        <p:txBody>
          <a:bodyPr vert="horz" wrap="square" lIns="92298" tIns="46149" rIns="92298" bIns="46149" numCol="1" anchor="b" anchorCtr="0" compatLnSpc="1">
            <a:prstTxWarp prst="textNoShape">
              <a:avLst/>
            </a:prstTxWarp>
          </a:bodyPr>
          <a:lstStyle>
            <a:lvl1pPr eaLnBrk="0" hangingPunct="0">
              <a:defRPr sz="1200" smtClean="0"/>
            </a:lvl1pPr>
          </a:lstStyle>
          <a:p>
            <a:pPr>
              <a:defRPr/>
            </a:pPr>
            <a:endParaRPr lang="en-US" dirty="0"/>
          </a:p>
        </p:txBody>
      </p:sp>
      <p:sp>
        <p:nvSpPr>
          <p:cNvPr id="144389" name="Rectangle 5"/>
          <p:cNvSpPr>
            <a:spLocks noGrp="1" noChangeArrowheads="1"/>
          </p:cNvSpPr>
          <p:nvPr>
            <p:ph type="sldNum" sz="quarter" idx="3"/>
          </p:nvPr>
        </p:nvSpPr>
        <p:spPr bwMode="auto">
          <a:xfrm>
            <a:off x="3970939" y="8829676"/>
            <a:ext cx="3037840" cy="465138"/>
          </a:xfrm>
          <a:prstGeom prst="rect">
            <a:avLst/>
          </a:prstGeom>
          <a:noFill/>
          <a:ln w="9525">
            <a:noFill/>
            <a:miter lim="800000"/>
            <a:headEnd/>
            <a:tailEnd/>
          </a:ln>
          <a:effectLst/>
        </p:spPr>
        <p:txBody>
          <a:bodyPr vert="horz" wrap="square" lIns="92298" tIns="46149" rIns="92298" bIns="46149"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dirty="0"/>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2298" tIns="46149" rIns="92298" bIns="4614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0939" y="0"/>
            <a:ext cx="3037840" cy="465138"/>
          </a:xfrm>
          <a:prstGeom prst="rect">
            <a:avLst/>
          </a:prstGeom>
        </p:spPr>
        <p:txBody>
          <a:bodyPr vert="horz" lIns="92298" tIns="46149" rIns="92298" bIns="46149"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7/15/2015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298" tIns="46149" rIns="92298" bIns="46149" rtlCol="0" anchor="ctr"/>
          <a:lstStyle/>
          <a:p>
            <a:pPr lvl="0"/>
            <a:endParaRPr lang="en-US" noProof="0" dirty="0"/>
          </a:p>
        </p:txBody>
      </p:sp>
      <p:sp>
        <p:nvSpPr>
          <p:cNvPr id="5" name="Notes Placeholder 4"/>
          <p:cNvSpPr>
            <a:spLocks noGrp="1"/>
          </p:cNvSpPr>
          <p:nvPr>
            <p:ph type="body" sz="quarter" idx="3"/>
          </p:nvPr>
        </p:nvSpPr>
        <p:spPr>
          <a:xfrm>
            <a:off x="701040" y="4416426"/>
            <a:ext cx="5608320" cy="4183063"/>
          </a:xfrm>
          <a:prstGeom prst="rect">
            <a:avLst/>
          </a:prstGeom>
        </p:spPr>
        <p:txBody>
          <a:bodyPr vert="horz" lIns="92298" tIns="46149" rIns="92298" bIns="4614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6"/>
            <a:ext cx="3037840" cy="465138"/>
          </a:xfrm>
          <a:prstGeom prst="rect">
            <a:avLst/>
          </a:prstGeom>
        </p:spPr>
        <p:txBody>
          <a:bodyPr vert="horz" lIns="92298" tIns="46149" rIns="92298" bIns="4614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0939" y="8829676"/>
            <a:ext cx="3037840" cy="465138"/>
          </a:xfrm>
          <a:prstGeom prst="rect">
            <a:avLst/>
          </a:prstGeom>
        </p:spPr>
        <p:txBody>
          <a:bodyPr vert="horz" lIns="92298" tIns="46149" rIns="92298" bIns="46149"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dirty="0"/>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dirty="0" smtClean="0">
              <a:cs typeface="Arial" charset="0"/>
            </a:endParaRPr>
          </a:p>
        </p:txBody>
      </p:sp>
    </p:spTree>
    <p:extLst>
      <p:ext uri="{BB962C8B-B14F-4D97-AF65-F5344CB8AC3E}">
        <p14:creationId xmlns:p14="http://schemas.microsoft.com/office/powerpoint/2010/main" val="2061893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latin typeface="+mn-lt"/>
              </a:rPr>
              <a:pPr algn="r">
                <a:defRPr/>
              </a:pPr>
              <a:t>2</a:t>
            </a:fld>
            <a:endParaRPr lang="en-US" sz="1200" dirty="0">
              <a:latin typeface="+mn-lt"/>
            </a:endParaRPr>
          </a:p>
        </p:txBody>
      </p:sp>
    </p:spTree>
    <p:extLst>
      <p:ext uri="{BB962C8B-B14F-4D97-AF65-F5344CB8AC3E}">
        <p14:creationId xmlns:p14="http://schemas.microsoft.com/office/powerpoint/2010/main" val="4095137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latin typeface="+mn-lt"/>
              </a:rPr>
              <a:pPr algn="r">
                <a:defRPr/>
              </a:pPr>
              <a:t>3</a:t>
            </a:fld>
            <a:endParaRPr lang="en-US" sz="1200" dirty="0">
              <a:latin typeface="+mn-lt"/>
            </a:endParaRPr>
          </a:p>
        </p:txBody>
      </p:sp>
    </p:spTree>
    <p:extLst>
      <p:ext uri="{BB962C8B-B14F-4D97-AF65-F5344CB8AC3E}">
        <p14:creationId xmlns:p14="http://schemas.microsoft.com/office/powerpoint/2010/main" val="115005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9459"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E431C3FA-34C3-438B-85FD-9A0C43F35A33}" type="slidenum">
              <a:rPr lang="en-US" sz="1200">
                <a:latin typeface="+mn-lt"/>
              </a:rPr>
              <a:pPr algn="r">
                <a:defRPr/>
              </a:pPr>
              <a:t>4</a:t>
            </a:fld>
            <a:endParaRPr lang="en-US" sz="1200" dirty="0">
              <a:latin typeface="+mn-lt"/>
            </a:endParaRPr>
          </a:p>
        </p:txBody>
      </p:sp>
    </p:spTree>
    <p:extLst>
      <p:ext uri="{BB962C8B-B14F-4D97-AF65-F5344CB8AC3E}">
        <p14:creationId xmlns:p14="http://schemas.microsoft.com/office/powerpoint/2010/main" val="4002103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90D065BB-9559-4C91-AF5E-2BC1CA04924D}" type="slidenum">
              <a:rPr lang="en-US" sz="1200">
                <a:latin typeface="+mn-lt"/>
              </a:rPr>
              <a:pPr algn="r">
                <a:defRPr/>
              </a:pPr>
              <a:t>5</a:t>
            </a:fld>
            <a:endParaRPr lang="en-US" sz="1200" dirty="0">
              <a:latin typeface="+mn-lt"/>
            </a:endParaRPr>
          </a:p>
        </p:txBody>
      </p:sp>
    </p:spTree>
    <p:extLst>
      <p:ext uri="{BB962C8B-B14F-4D97-AF65-F5344CB8AC3E}">
        <p14:creationId xmlns:p14="http://schemas.microsoft.com/office/powerpoint/2010/main" val="4089448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1507"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98F8F623-E306-4F64-A5D9-B4A5AE30F812}" type="slidenum">
              <a:rPr lang="en-US" sz="1200">
                <a:latin typeface="+mn-lt"/>
              </a:rPr>
              <a:pPr algn="r">
                <a:defRPr/>
              </a:pPr>
              <a:t>7</a:t>
            </a:fld>
            <a:endParaRPr lang="en-US" sz="1200" dirty="0">
              <a:latin typeface="+mn-lt"/>
            </a:endParaRPr>
          </a:p>
        </p:txBody>
      </p:sp>
    </p:spTree>
    <p:extLst>
      <p:ext uri="{BB962C8B-B14F-4D97-AF65-F5344CB8AC3E}">
        <p14:creationId xmlns:p14="http://schemas.microsoft.com/office/powerpoint/2010/main" val="2753894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3555"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E876149D-63E6-4860-8272-9437697DB6ED}" type="slidenum">
              <a:rPr lang="en-US" sz="1200">
                <a:latin typeface="+mn-lt"/>
              </a:rPr>
              <a:pPr algn="r">
                <a:defRPr/>
              </a:pPr>
              <a:t>8</a:t>
            </a:fld>
            <a:endParaRPr lang="en-US" sz="1200" dirty="0">
              <a:latin typeface="+mn-lt"/>
            </a:endParaRPr>
          </a:p>
        </p:txBody>
      </p:sp>
    </p:spTree>
    <p:extLst>
      <p:ext uri="{BB962C8B-B14F-4D97-AF65-F5344CB8AC3E}">
        <p14:creationId xmlns:p14="http://schemas.microsoft.com/office/powerpoint/2010/main" val="1104203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5603"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388897E5-AED6-4A93-8FC4-01793AAEF298}" type="slidenum">
              <a:rPr lang="en-US" sz="1200">
                <a:latin typeface="+mn-lt"/>
              </a:rPr>
              <a:pPr algn="r">
                <a:defRPr/>
              </a:pPr>
              <a:t>9</a:t>
            </a:fld>
            <a:endParaRPr lang="en-US" sz="1200" dirty="0">
              <a:latin typeface="+mn-lt"/>
            </a:endParaRPr>
          </a:p>
        </p:txBody>
      </p:sp>
    </p:spTree>
    <p:extLst>
      <p:ext uri="{BB962C8B-B14F-4D97-AF65-F5344CB8AC3E}">
        <p14:creationId xmlns:p14="http://schemas.microsoft.com/office/powerpoint/2010/main" val="738709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7/15/2015</a:t>
            </a:fld>
            <a:endParaRPr lang="en-US" dirty="0"/>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7/15/2015</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dirty="0"/>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7/15/2015</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dirty="0"/>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7/15/2015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dirty="0"/>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7/15/2015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dirty="0"/>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7/15/2015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dirty="0"/>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7/15/2015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dirty="0"/>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7/15/2015</a:t>
            </a:fld>
            <a:endParaRPr lang="en-US" dirty="0"/>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dirty="0"/>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7/15/2015</a:t>
            </a:fld>
            <a:endParaRPr lang="en-US" dirty="0"/>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7/15/2015</a:t>
            </a:fld>
            <a:endParaRPr lang="en-US" dirty="0"/>
          </a:p>
        </p:txBody>
      </p:sp>
      <p:sp>
        <p:nvSpPr>
          <p:cNvPr id="11" name="Footer Placeholder 5"/>
          <p:cNvSpPr>
            <a:spLocks noGrp="1"/>
          </p:cNvSpPr>
          <p:nvPr>
            <p:ph type="ftr" sz="quarter" idx="11"/>
          </p:nvPr>
        </p:nvSpPr>
        <p:spPr/>
        <p:txBody>
          <a:bodyPr/>
          <a:lstStyle>
            <a:lvl1pPr>
              <a:defRPr/>
            </a:lvl1pPr>
          </a:lstStyle>
          <a:p>
            <a:pPr>
              <a:defRPr/>
            </a:pPr>
            <a:endParaRPr lang="en-US" dirty="0"/>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7/15/2015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dirty="0"/>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7/15/2015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dirty="0"/>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7/15/2015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dirty="0"/>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7/15/2015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dirty="0"/>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7/15/2015</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dirty="0"/>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7/15/2015</a:t>
            </a:fld>
            <a:endParaRPr lang="en-US" dirty="0"/>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dirty="0"/>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7/15/2015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grpSp>
        <p:nvGrpSpPr>
          <p:cNvPr id="8" name="Group 6"/>
          <p:cNvGrpSpPr>
            <a:grpSpLocks/>
          </p:cNvGrpSpPr>
          <p:nvPr userDrawn="1"/>
        </p:nvGrpSpPr>
        <p:grpSpPr bwMode="auto">
          <a:xfrm>
            <a:off x="0" y="6019800"/>
            <a:ext cx="7848600" cy="857250"/>
            <a:chOff x="0" y="3792"/>
            <a:chExt cx="4944" cy="540"/>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dirty="0"/>
            </a:p>
          </p:txBody>
        </p:sp>
        <p:grpSp>
          <p:nvGrpSpPr>
            <p:cNvPr id="10" name="Group 8"/>
            <p:cNvGrpSpPr>
              <a:grpSpLocks/>
            </p:cNvGrpSpPr>
            <p:nvPr userDrawn="1"/>
          </p:nvGrpSpPr>
          <p:grpSpPr bwMode="auto">
            <a:xfrm>
              <a:off x="2486" y="3792"/>
              <a:ext cx="2458" cy="540"/>
              <a:chOff x="2486" y="3792"/>
              <a:chExt cx="2458" cy="540"/>
            </a:xfrm>
          </p:grpSpPr>
          <p:sp>
            <p:nvSpPr>
              <p:cNvPr id="12"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dirty="0"/>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dirty="0"/>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dirty="0"/>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dirty="0"/>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dirty="0"/>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dirty="0"/>
            </a:p>
          </p:txBody>
        </p:sp>
      </p:grpSp>
      <p:grpSp>
        <p:nvGrpSpPr>
          <p:cNvPr id="17" name="Group 15"/>
          <p:cNvGrpSpPr>
            <a:grpSpLocks/>
          </p:cNvGrpSpPr>
          <p:nvPr userDrawn="1"/>
        </p:nvGrpSpPr>
        <p:grpSpPr bwMode="auto">
          <a:xfrm>
            <a:off x="627063" y="6021388"/>
            <a:ext cx="5684837" cy="849312"/>
            <a:chOff x="395" y="3793"/>
            <a:chExt cx="3581" cy="535"/>
          </a:xfrm>
        </p:grpSpPr>
        <p:sp>
          <p:nvSpPr>
            <p:cNvPr id="18"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dirty="0"/>
            </a:p>
          </p:txBody>
        </p:sp>
        <p:sp>
          <p:nvSpPr>
            <p:cNvPr id="19"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dirty="0"/>
            </a:p>
          </p:txBody>
        </p:sp>
        <p:sp>
          <p:nvSpPr>
            <p:cNvPr id="20"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dirty="0"/>
            </a:p>
          </p:txBody>
        </p:sp>
        <p:sp>
          <p:nvSpPr>
            <p:cNvPr id="21"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dirty="0"/>
            </a:p>
          </p:txBody>
        </p:sp>
        <p:sp>
          <p:nvSpPr>
            <p:cNvPr id="22"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dirty="0"/>
            </a:p>
          </p:txBody>
        </p:sp>
        <p:sp>
          <p:nvSpPr>
            <p:cNvPr id="23"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dirty="0"/>
            </a:p>
          </p:txBody>
        </p:sp>
      </p:gr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457200" y="2743200"/>
            <a:ext cx="7772400" cy="1143000"/>
          </a:xfrm>
        </p:spPr>
        <p:txBody>
          <a:bodyPr bIns="91440" anchor="b">
            <a:normAutofit fontScale="90000"/>
          </a:bodyPr>
          <a:lstStyle/>
          <a:p>
            <a:pPr eaLnBrk="1" hangingPunct="1">
              <a:defRPr/>
            </a:pPr>
            <a:r>
              <a:rPr lang="en-US" sz="4800" dirty="0" smtClean="0">
                <a:solidFill>
                  <a:schemeClr val="tx1"/>
                </a:solidFill>
              </a:rPr>
              <a:t>Decision Trees:</a:t>
            </a:r>
            <a:br>
              <a:rPr lang="en-US" sz="4800" dirty="0" smtClean="0">
                <a:solidFill>
                  <a:schemeClr val="tx1"/>
                </a:solidFill>
              </a:rPr>
            </a:br>
            <a:r>
              <a:rPr lang="en-US" sz="4800" dirty="0" smtClean="0">
                <a:solidFill>
                  <a:schemeClr val="tx1"/>
                </a:solidFill>
              </a:rPr>
              <a:t>Introduction</a:t>
            </a:r>
            <a:br>
              <a:rPr lang="en-US" sz="4800" dirty="0" smtClean="0">
                <a:solidFill>
                  <a:schemeClr val="tx1"/>
                </a:solidFill>
              </a:rPr>
            </a:br>
            <a:r>
              <a:rPr lang="en-US" sz="4800" dirty="0" smtClean="0">
                <a:solidFill>
                  <a:schemeClr val="tx1"/>
                </a:solidFill>
              </a:rPr>
              <a:t>Part 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Trees and Rules</a:t>
            </a:r>
          </a:p>
        </p:txBody>
      </p:sp>
      <p:sp>
        <p:nvSpPr>
          <p:cNvPr id="15363" name="Content Placeholder 3"/>
          <p:cNvSpPr>
            <a:spLocks noGrp="1"/>
          </p:cNvSpPr>
          <p:nvPr>
            <p:ph sz="quarter" idx="4294967295"/>
          </p:nvPr>
        </p:nvSpPr>
        <p:spPr>
          <a:xfrm>
            <a:off x="457200" y="1905000"/>
            <a:ext cx="8534400" cy="4876800"/>
          </a:xfrm>
        </p:spPr>
        <p:txBody>
          <a:bodyPr>
            <a:noAutofit/>
          </a:bodyPr>
          <a:lstStyle/>
          <a:p>
            <a:pPr eaLnBrk="1" hangingPunct="1"/>
            <a:r>
              <a:rPr lang="en-US" sz="3000" dirty="0" smtClean="0"/>
              <a:t>Decision Trees are often called CART (Classification And Regression Trees) and can be used to predict categorical values (classification) and continuous values (regression trees).</a:t>
            </a:r>
          </a:p>
          <a:p>
            <a:r>
              <a:rPr lang="en-US" sz="3000" dirty="0" smtClean="0"/>
              <a:t>Goal: Classify or predict an outcome based on a set of input predictors.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Trees and Rules</a:t>
            </a:r>
          </a:p>
        </p:txBody>
      </p:sp>
      <p:sp>
        <p:nvSpPr>
          <p:cNvPr id="15363" name="Content Placeholder 3"/>
          <p:cNvSpPr>
            <a:spLocks noGrp="1"/>
          </p:cNvSpPr>
          <p:nvPr>
            <p:ph sz="quarter" idx="4294967295"/>
          </p:nvPr>
        </p:nvSpPr>
        <p:spPr>
          <a:xfrm>
            <a:off x="457200" y="1905000"/>
            <a:ext cx="8534400" cy="4495800"/>
          </a:xfrm>
        </p:spPr>
        <p:txBody>
          <a:bodyPr>
            <a:noAutofit/>
          </a:bodyPr>
          <a:lstStyle/>
          <a:p>
            <a:pPr eaLnBrk="1" hangingPunct="1"/>
            <a:r>
              <a:rPr lang="en-US" sz="3000" dirty="0" smtClean="0"/>
              <a:t>The output is a set of </a:t>
            </a:r>
            <a:r>
              <a:rPr lang="en-US" sz="3000" b="1" dirty="0" smtClean="0"/>
              <a:t>rules</a:t>
            </a:r>
            <a:r>
              <a:rPr lang="en-US" sz="3000" dirty="0" smtClean="0"/>
              <a:t>.</a:t>
            </a:r>
            <a:endParaRPr lang="en-US" sz="3000" b="1" dirty="0" smtClean="0"/>
          </a:p>
          <a:p>
            <a:r>
              <a:rPr lang="en-US" sz="3000" dirty="0" smtClean="0"/>
              <a:t>Example: </a:t>
            </a:r>
          </a:p>
          <a:p>
            <a:pPr eaLnBrk="1" hangingPunct="1"/>
            <a:r>
              <a:rPr lang="en-US" sz="3000" dirty="0" smtClean="0"/>
              <a:t>Goal:  classify a record as “will accept credit card offer” or “will not accept”</a:t>
            </a:r>
          </a:p>
          <a:p>
            <a:pPr eaLnBrk="1" hangingPunct="1"/>
            <a:r>
              <a:rPr lang="en-US" sz="3000" dirty="0" smtClean="0"/>
              <a:t>Rule might be “IF (Income &gt; 92.5) AND (Education &lt;= 1.5) AND (Family &lt;= 2.5) THEN Class = 0 (nonacceptor)</a:t>
            </a:r>
          </a:p>
          <a:p>
            <a:pPr eaLnBrk="1" hangingPunct="1"/>
            <a:r>
              <a:rPr lang="en-US" sz="3000" dirty="0" smtClean="0"/>
              <a:t>Rules are represented by tree diagrams</a:t>
            </a:r>
          </a:p>
        </p:txBody>
      </p:sp>
    </p:spTree>
    <p:extLst>
      <p:ext uri="{BB962C8B-B14F-4D97-AF65-F5344CB8AC3E}">
        <p14:creationId xmlns:p14="http://schemas.microsoft.com/office/powerpoint/2010/main" val="30886891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165" y="2751397"/>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cxnSp>
        <p:nvCxnSpPr>
          <p:cNvPr id="5" name="Straight Connector 4"/>
          <p:cNvCxnSpPr>
            <a:stCxn id="7" idx="0"/>
          </p:cNvCxnSpPr>
          <p:nvPr/>
        </p:nvCxnSpPr>
        <p:spPr>
          <a:xfrm flipV="1">
            <a:off x="334736" y="1809494"/>
            <a:ext cx="860482" cy="94190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1124238" y="1242675"/>
            <a:ext cx="878731" cy="8239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66007" y="2751397"/>
            <a:ext cx="337457" cy="369332"/>
          </a:xfrm>
          <a:prstGeom prst="rect">
            <a:avLst/>
          </a:prstGeom>
          <a:noFill/>
        </p:spPr>
        <p:txBody>
          <a:bodyPr wrap="square" rtlCol="0">
            <a:spAutoFit/>
          </a:bodyPr>
          <a:lstStyle/>
          <a:p>
            <a:r>
              <a:rPr lang="en-US" dirty="0" smtClean="0">
                <a:solidFill>
                  <a:schemeClr val="bg1"/>
                </a:solidFill>
              </a:rPr>
              <a:t>0</a:t>
            </a:r>
            <a:endParaRPr lang="en-US" dirty="0">
              <a:solidFill>
                <a:schemeClr val="bg1"/>
              </a:solidFill>
            </a:endParaRPr>
          </a:p>
        </p:txBody>
      </p:sp>
      <p:sp>
        <p:nvSpPr>
          <p:cNvPr id="9" name="TextBox 8"/>
          <p:cNvSpPr txBox="1"/>
          <p:nvPr/>
        </p:nvSpPr>
        <p:spPr>
          <a:xfrm>
            <a:off x="1252925" y="1469963"/>
            <a:ext cx="685799" cy="369332"/>
          </a:xfrm>
          <a:prstGeom prst="rect">
            <a:avLst/>
          </a:prstGeom>
          <a:noFill/>
        </p:spPr>
        <p:txBody>
          <a:bodyPr wrap="square" rtlCol="0">
            <a:spAutoFit/>
          </a:bodyPr>
          <a:lstStyle/>
          <a:p>
            <a:r>
              <a:rPr lang="en-US" dirty="0" smtClean="0">
                <a:solidFill>
                  <a:schemeClr val="bg1"/>
                </a:solidFill>
              </a:rPr>
              <a:t>92.5</a:t>
            </a:r>
            <a:endParaRPr lang="en-US" dirty="0">
              <a:solidFill>
                <a:schemeClr val="bg1"/>
              </a:solidFill>
            </a:endParaRPr>
          </a:p>
        </p:txBody>
      </p:sp>
      <p:sp>
        <p:nvSpPr>
          <p:cNvPr id="11" name="TextBox 10"/>
          <p:cNvSpPr txBox="1"/>
          <p:nvPr/>
        </p:nvSpPr>
        <p:spPr>
          <a:xfrm rot="18630486">
            <a:off x="508258" y="2195869"/>
            <a:ext cx="779439" cy="369332"/>
          </a:xfrm>
          <a:prstGeom prst="rect">
            <a:avLst/>
          </a:prstGeom>
          <a:noFill/>
        </p:spPr>
        <p:txBody>
          <a:bodyPr wrap="square" rtlCol="0">
            <a:spAutoFit/>
          </a:bodyPr>
          <a:lstStyle/>
          <a:p>
            <a:r>
              <a:rPr lang="en-US" dirty="0" smtClean="0"/>
              <a:t>1083</a:t>
            </a:r>
            <a:endParaRPr lang="en-US" dirty="0"/>
          </a:p>
        </p:txBody>
      </p:sp>
      <p:sp>
        <p:nvSpPr>
          <p:cNvPr id="14" name="TextBox 13"/>
          <p:cNvSpPr txBox="1"/>
          <p:nvPr/>
        </p:nvSpPr>
        <p:spPr>
          <a:xfrm>
            <a:off x="1195218" y="1999704"/>
            <a:ext cx="779439" cy="307777"/>
          </a:xfrm>
          <a:prstGeom prst="rect">
            <a:avLst/>
          </a:prstGeom>
          <a:noFill/>
        </p:spPr>
        <p:txBody>
          <a:bodyPr wrap="square" rtlCol="0">
            <a:spAutoFit/>
          </a:bodyPr>
          <a:lstStyle/>
          <a:p>
            <a:r>
              <a:rPr lang="en-US" sz="1400" dirty="0" smtClean="0"/>
              <a:t>Income</a:t>
            </a:r>
            <a:endParaRPr lang="en-US" sz="1400" dirty="0"/>
          </a:p>
        </p:txBody>
      </p:sp>
      <p:sp>
        <p:nvSpPr>
          <p:cNvPr id="21" name="Oval 20"/>
          <p:cNvSpPr/>
          <p:nvPr/>
        </p:nvSpPr>
        <p:spPr>
          <a:xfrm>
            <a:off x="1974657" y="2833692"/>
            <a:ext cx="878731" cy="8239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4343400" y="2153592"/>
            <a:ext cx="878731" cy="8239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988628" y="2909892"/>
            <a:ext cx="878731" cy="8239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7086600" y="3657600"/>
            <a:ext cx="779439" cy="307777"/>
          </a:xfrm>
          <a:prstGeom prst="rect">
            <a:avLst/>
          </a:prstGeom>
          <a:noFill/>
        </p:spPr>
        <p:txBody>
          <a:bodyPr wrap="square" rtlCol="0">
            <a:spAutoFit/>
          </a:bodyPr>
          <a:lstStyle/>
          <a:p>
            <a:r>
              <a:rPr lang="en-US" sz="1400" dirty="0" smtClean="0"/>
              <a:t>Income</a:t>
            </a:r>
            <a:endParaRPr lang="en-US" sz="1400" dirty="0"/>
          </a:p>
        </p:txBody>
      </p:sp>
      <p:sp>
        <p:nvSpPr>
          <p:cNvPr id="25" name="TextBox 24"/>
          <p:cNvSpPr txBox="1"/>
          <p:nvPr/>
        </p:nvSpPr>
        <p:spPr>
          <a:xfrm>
            <a:off x="4343400" y="2933610"/>
            <a:ext cx="990599" cy="307777"/>
          </a:xfrm>
          <a:prstGeom prst="rect">
            <a:avLst/>
          </a:prstGeom>
          <a:noFill/>
        </p:spPr>
        <p:txBody>
          <a:bodyPr wrap="square" rtlCol="0">
            <a:spAutoFit/>
          </a:bodyPr>
          <a:lstStyle/>
          <a:p>
            <a:r>
              <a:rPr lang="en-US" sz="1400" dirty="0" smtClean="0"/>
              <a:t>Education</a:t>
            </a:r>
            <a:endParaRPr lang="en-US" sz="1400" dirty="0"/>
          </a:p>
        </p:txBody>
      </p:sp>
      <p:sp>
        <p:nvSpPr>
          <p:cNvPr id="26" name="TextBox 25"/>
          <p:cNvSpPr txBox="1"/>
          <p:nvPr/>
        </p:nvSpPr>
        <p:spPr>
          <a:xfrm>
            <a:off x="2057400" y="3581400"/>
            <a:ext cx="779439" cy="307777"/>
          </a:xfrm>
          <a:prstGeom prst="rect">
            <a:avLst/>
          </a:prstGeom>
          <a:noFill/>
        </p:spPr>
        <p:txBody>
          <a:bodyPr wrap="square" rtlCol="0">
            <a:spAutoFit/>
          </a:bodyPr>
          <a:lstStyle/>
          <a:p>
            <a:r>
              <a:rPr lang="en-US" sz="1400" dirty="0" smtClean="0"/>
              <a:t>Family</a:t>
            </a:r>
            <a:endParaRPr lang="en-US" sz="1400" dirty="0"/>
          </a:p>
        </p:txBody>
      </p:sp>
      <p:sp>
        <p:nvSpPr>
          <p:cNvPr id="27" name="TextBox 26"/>
          <p:cNvSpPr txBox="1"/>
          <p:nvPr/>
        </p:nvSpPr>
        <p:spPr>
          <a:xfrm>
            <a:off x="2159425" y="3039867"/>
            <a:ext cx="583775" cy="369332"/>
          </a:xfrm>
          <a:prstGeom prst="rect">
            <a:avLst/>
          </a:prstGeom>
          <a:noFill/>
        </p:spPr>
        <p:txBody>
          <a:bodyPr wrap="square" rtlCol="0">
            <a:spAutoFit/>
          </a:bodyPr>
          <a:lstStyle/>
          <a:p>
            <a:r>
              <a:rPr lang="en-US" dirty="0" smtClean="0">
                <a:solidFill>
                  <a:schemeClr val="bg1"/>
                </a:solidFill>
              </a:rPr>
              <a:t>2.5</a:t>
            </a:r>
            <a:endParaRPr lang="en-US" dirty="0">
              <a:solidFill>
                <a:schemeClr val="bg1"/>
              </a:solidFill>
            </a:endParaRPr>
          </a:p>
        </p:txBody>
      </p:sp>
      <p:sp>
        <p:nvSpPr>
          <p:cNvPr id="28" name="TextBox 27"/>
          <p:cNvSpPr txBox="1"/>
          <p:nvPr/>
        </p:nvSpPr>
        <p:spPr>
          <a:xfrm>
            <a:off x="4498231" y="2382065"/>
            <a:ext cx="569068" cy="369332"/>
          </a:xfrm>
          <a:prstGeom prst="rect">
            <a:avLst/>
          </a:prstGeom>
          <a:noFill/>
        </p:spPr>
        <p:txBody>
          <a:bodyPr wrap="square" rtlCol="0">
            <a:spAutoFit/>
          </a:bodyPr>
          <a:lstStyle/>
          <a:p>
            <a:r>
              <a:rPr lang="en-US" dirty="0">
                <a:solidFill>
                  <a:schemeClr val="bg1"/>
                </a:solidFill>
              </a:rPr>
              <a:t>1</a:t>
            </a:r>
            <a:r>
              <a:rPr lang="en-US" dirty="0" smtClean="0">
                <a:solidFill>
                  <a:schemeClr val="bg1"/>
                </a:solidFill>
              </a:rPr>
              <a:t>.5</a:t>
            </a:r>
            <a:endParaRPr lang="en-US" dirty="0">
              <a:solidFill>
                <a:schemeClr val="bg1"/>
              </a:solidFill>
            </a:endParaRPr>
          </a:p>
        </p:txBody>
      </p:sp>
      <p:sp>
        <p:nvSpPr>
          <p:cNvPr id="29" name="TextBox 28"/>
          <p:cNvSpPr txBox="1"/>
          <p:nvPr/>
        </p:nvSpPr>
        <p:spPr>
          <a:xfrm>
            <a:off x="7063322" y="3124200"/>
            <a:ext cx="782266" cy="369332"/>
          </a:xfrm>
          <a:prstGeom prst="rect">
            <a:avLst/>
          </a:prstGeom>
          <a:noFill/>
        </p:spPr>
        <p:txBody>
          <a:bodyPr wrap="square" rtlCol="0">
            <a:spAutoFit/>
          </a:bodyPr>
          <a:lstStyle/>
          <a:p>
            <a:r>
              <a:rPr lang="en-US" dirty="0" smtClean="0">
                <a:solidFill>
                  <a:schemeClr val="bg1"/>
                </a:solidFill>
              </a:rPr>
              <a:t>114.5</a:t>
            </a:r>
            <a:endParaRPr lang="en-US" dirty="0">
              <a:solidFill>
                <a:schemeClr val="bg1"/>
              </a:solidFill>
            </a:endParaRPr>
          </a:p>
        </p:txBody>
      </p:sp>
      <p:cxnSp>
        <p:nvCxnSpPr>
          <p:cNvPr id="30" name="Straight Connector 29"/>
          <p:cNvCxnSpPr>
            <a:stCxn id="6" idx="6"/>
          </p:cNvCxnSpPr>
          <p:nvPr/>
        </p:nvCxnSpPr>
        <p:spPr>
          <a:xfrm>
            <a:off x="2002969" y="1654629"/>
            <a:ext cx="2416631" cy="72743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201733">
            <a:off x="2782877" y="1992481"/>
            <a:ext cx="779439" cy="369332"/>
          </a:xfrm>
          <a:prstGeom prst="rect">
            <a:avLst/>
          </a:prstGeom>
          <a:noFill/>
        </p:spPr>
        <p:txBody>
          <a:bodyPr wrap="square" rtlCol="0">
            <a:spAutoFit/>
          </a:bodyPr>
          <a:lstStyle/>
          <a:p>
            <a:r>
              <a:rPr lang="en-US" dirty="0" smtClean="0"/>
              <a:t>417</a:t>
            </a:r>
            <a:endParaRPr lang="en-US" dirty="0"/>
          </a:p>
        </p:txBody>
      </p:sp>
      <p:cxnSp>
        <p:nvCxnSpPr>
          <p:cNvPr id="36" name="Straight Connector 35"/>
          <p:cNvCxnSpPr>
            <a:stCxn id="21" idx="6"/>
          </p:cNvCxnSpPr>
          <p:nvPr/>
        </p:nvCxnSpPr>
        <p:spPr>
          <a:xfrm flipV="1">
            <a:off x="2853388" y="2850896"/>
            <a:ext cx="1642832" cy="39475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23" idx="2"/>
          </p:cNvCxnSpPr>
          <p:nvPr/>
        </p:nvCxnSpPr>
        <p:spPr>
          <a:xfrm>
            <a:off x="5080906" y="2874241"/>
            <a:ext cx="1907722" cy="44760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rot="20687604">
            <a:off x="3364670" y="3005649"/>
            <a:ext cx="779439" cy="369332"/>
          </a:xfrm>
          <a:prstGeom prst="rect">
            <a:avLst/>
          </a:prstGeom>
          <a:noFill/>
        </p:spPr>
        <p:txBody>
          <a:bodyPr wrap="square" rtlCol="0">
            <a:spAutoFit/>
          </a:bodyPr>
          <a:lstStyle/>
          <a:p>
            <a:r>
              <a:rPr lang="en-US" dirty="0" smtClean="0"/>
              <a:t>260</a:t>
            </a:r>
            <a:endParaRPr lang="en-US" dirty="0"/>
          </a:p>
        </p:txBody>
      </p:sp>
      <p:sp>
        <p:nvSpPr>
          <p:cNvPr id="43" name="TextBox 42"/>
          <p:cNvSpPr txBox="1"/>
          <p:nvPr/>
        </p:nvSpPr>
        <p:spPr>
          <a:xfrm rot="847915">
            <a:off x="5830876" y="3129431"/>
            <a:ext cx="779439" cy="369332"/>
          </a:xfrm>
          <a:prstGeom prst="rect">
            <a:avLst/>
          </a:prstGeom>
          <a:noFill/>
        </p:spPr>
        <p:txBody>
          <a:bodyPr wrap="square" rtlCol="0">
            <a:spAutoFit/>
          </a:bodyPr>
          <a:lstStyle/>
          <a:p>
            <a:r>
              <a:rPr lang="en-US" dirty="0" smtClean="0"/>
              <a:t>157</a:t>
            </a:r>
            <a:endParaRPr lang="en-US" dirty="0"/>
          </a:p>
        </p:txBody>
      </p:sp>
      <p:sp>
        <p:nvSpPr>
          <p:cNvPr id="44" name="Rectangle 43"/>
          <p:cNvSpPr/>
          <p:nvPr/>
        </p:nvSpPr>
        <p:spPr>
          <a:xfrm>
            <a:off x="0" y="4371397"/>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45" name="TextBox 44"/>
          <p:cNvSpPr txBox="1"/>
          <p:nvPr/>
        </p:nvSpPr>
        <p:spPr>
          <a:xfrm>
            <a:off x="166006" y="4387725"/>
            <a:ext cx="337457" cy="369332"/>
          </a:xfrm>
          <a:prstGeom prst="rect">
            <a:avLst/>
          </a:prstGeom>
          <a:noFill/>
        </p:spPr>
        <p:txBody>
          <a:bodyPr wrap="square" rtlCol="0">
            <a:spAutoFit/>
          </a:bodyPr>
          <a:lstStyle/>
          <a:p>
            <a:r>
              <a:rPr lang="en-US" dirty="0" smtClean="0">
                <a:solidFill>
                  <a:schemeClr val="bg1"/>
                </a:solidFill>
              </a:rPr>
              <a:t>0</a:t>
            </a:r>
            <a:endParaRPr lang="en-US" dirty="0">
              <a:solidFill>
                <a:schemeClr val="bg1"/>
              </a:solidFill>
            </a:endParaRPr>
          </a:p>
        </p:txBody>
      </p:sp>
      <p:cxnSp>
        <p:nvCxnSpPr>
          <p:cNvPr id="46" name="Straight Connector 45"/>
          <p:cNvCxnSpPr/>
          <p:nvPr/>
        </p:nvCxnSpPr>
        <p:spPr>
          <a:xfrm flipV="1">
            <a:off x="342900" y="3321846"/>
            <a:ext cx="1660069" cy="104955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19748822">
            <a:off x="1066924" y="3780711"/>
            <a:ext cx="372000" cy="369332"/>
          </a:xfrm>
          <a:prstGeom prst="rect">
            <a:avLst/>
          </a:prstGeom>
          <a:noFill/>
        </p:spPr>
        <p:txBody>
          <a:bodyPr wrap="square" rtlCol="0">
            <a:spAutoFit/>
          </a:bodyPr>
          <a:lstStyle/>
          <a:p>
            <a:r>
              <a:rPr lang="en-US" dirty="0"/>
              <a:t>0</a:t>
            </a:r>
          </a:p>
        </p:txBody>
      </p:sp>
      <p:cxnSp>
        <p:nvCxnSpPr>
          <p:cNvPr id="52" name="Straight Connector 51"/>
          <p:cNvCxnSpPr/>
          <p:nvPr/>
        </p:nvCxnSpPr>
        <p:spPr>
          <a:xfrm flipH="1" flipV="1">
            <a:off x="2747252" y="3468653"/>
            <a:ext cx="300748" cy="87474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2723262" y="4219298"/>
            <a:ext cx="878731" cy="73914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p:cNvSpPr txBox="1"/>
          <p:nvPr/>
        </p:nvSpPr>
        <p:spPr>
          <a:xfrm rot="4368935">
            <a:off x="2694368" y="3741837"/>
            <a:ext cx="707264" cy="369332"/>
          </a:xfrm>
          <a:prstGeom prst="rect">
            <a:avLst/>
          </a:prstGeom>
          <a:noFill/>
        </p:spPr>
        <p:txBody>
          <a:bodyPr wrap="square" rtlCol="0">
            <a:spAutoFit/>
          </a:bodyPr>
          <a:lstStyle/>
          <a:p>
            <a:r>
              <a:rPr lang="en-US" dirty="0" smtClean="0"/>
              <a:t>260</a:t>
            </a:r>
            <a:endParaRPr lang="en-US" dirty="0"/>
          </a:p>
        </p:txBody>
      </p:sp>
      <p:sp>
        <p:nvSpPr>
          <p:cNvPr id="58" name="TextBox 57"/>
          <p:cNvSpPr txBox="1"/>
          <p:nvPr/>
        </p:nvSpPr>
        <p:spPr>
          <a:xfrm>
            <a:off x="2883435" y="4404204"/>
            <a:ext cx="558383" cy="369332"/>
          </a:xfrm>
          <a:prstGeom prst="rect">
            <a:avLst/>
          </a:prstGeom>
          <a:noFill/>
        </p:spPr>
        <p:txBody>
          <a:bodyPr wrap="square" rtlCol="0">
            <a:spAutoFit/>
          </a:bodyPr>
          <a:lstStyle/>
          <a:p>
            <a:r>
              <a:rPr lang="en-US" dirty="0" smtClean="0">
                <a:solidFill>
                  <a:schemeClr val="bg1"/>
                </a:solidFill>
              </a:rPr>
              <a:t>116</a:t>
            </a:r>
            <a:endParaRPr lang="en-US" dirty="0">
              <a:solidFill>
                <a:schemeClr val="bg1"/>
              </a:solidFill>
            </a:endParaRPr>
          </a:p>
        </p:txBody>
      </p:sp>
      <p:sp>
        <p:nvSpPr>
          <p:cNvPr id="59" name="TextBox 58"/>
          <p:cNvSpPr txBox="1"/>
          <p:nvPr/>
        </p:nvSpPr>
        <p:spPr>
          <a:xfrm>
            <a:off x="2781300" y="4876800"/>
            <a:ext cx="779439" cy="307777"/>
          </a:xfrm>
          <a:prstGeom prst="rect">
            <a:avLst/>
          </a:prstGeom>
          <a:noFill/>
        </p:spPr>
        <p:txBody>
          <a:bodyPr wrap="square" rtlCol="0">
            <a:spAutoFit/>
          </a:bodyPr>
          <a:lstStyle/>
          <a:p>
            <a:r>
              <a:rPr lang="en-US" sz="1400" dirty="0" smtClean="0"/>
              <a:t>Income</a:t>
            </a:r>
            <a:endParaRPr lang="en-US" sz="1400" dirty="0"/>
          </a:p>
        </p:txBody>
      </p:sp>
      <p:sp>
        <p:nvSpPr>
          <p:cNvPr id="60" name="Rectangle 59"/>
          <p:cNvSpPr/>
          <p:nvPr/>
        </p:nvSpPr>
        <p:spPr>
          <a:xfrm>
            <a:off x="1676400" y="5867400"/>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1" name="Rectangle 60"/>
          <p:cNvSpPr/>
          <p:nvPr/>
        </p:nvSpPr>
        <p:spPr>
          <a:xfrm>
            <a:off x="3733800" y="5867400"/>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cxnSp>
        <p:nvCxnSpPr>
          <p:cNvPr id="62" name="Straight Connector 61"/>
          <p:cNvCxnSpPr>
            <a:endCxn id="56" idx="3"/>
          </p:cNvCxnSpPr>
          <p:nvPr/>
        </p:nvCxnSpPr>
        <p:spPr>
          <a:xfrm flipV="1">
            <a:off x="2159425" y="4850198"/>
            <a:ext cx="692524" cy="101720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1" idx="0"/>
            <a:endCxn id="56" idx="5"/>
          </p:cNvCxnSpPr>
          <p:nvPr/>
        </p:nvCxnSpPr>
        <p:spPr>
          <a:xfrm flipH="1" flipV="1">
            <a:off x="3473306" y="4850198"/>
            <a:ext cx="603394" cy="101720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834240" y="5879068"/>
            <a:ext cx="337457" cy="369332"/>
          </a:xfrm>
          <a:prstGeom prst="rect">
            <a:avLst/>
          </a:prstGeom>
          <a:noFill/>
        </p:spPr>
        <p:txBody>
          <a:bodyPr wrap="square" rtlCol="0">
            <a:spAutoFit/>
          </a:bodyPr>
          <a:lstStyle/>
          <a:p>
            <a:r>
              <a:rPr lang="en-US" dirty="0" smtClean="0">
                <a:solidFill>
                  <a:schemeClr val="bg1"/>
                </a:solidFill>
              </a:rPr>
              <a:t>0</a:t>
            </a:r>
            <a:endParaRPr lang="en-US" dirty="0">
              <a:solidFill>
                <a:schemeClr val="bg1"/>
              </a:solidFill>
            </a:endParaRPr>
          </a:p>
        </p:txBody>
      </p:sp>
      <p:sp>
        <p:nvSpPr>
          <p:cNvPr id="72" name="TextBox 71"/>
          <p:cNvSpPr txBox="1"/>
          <p:nvPr/>
        </p:nvSpPr>
        <p:spPr>
          <a:xfrm>
            <a:off x="3902955" y="5870530"/>
            <a:ext cx="337457" cy="369332"/>
          </a:xfrm>
          <a:prstGeom prst="rect">
            <a:avLst/>
          </a:prstGeom>
          <a:noFill/>
        </p:spPr>
        <p:txBody>
          <a:bodyPr wrap="square" rtlCol="0">
            <a:spAutoFit/>
          </a:bodyPr>
          <a:lstStyle/>
          <a:p>
            <a:r>
              <a:rPr lang="en-US" dirty="0">
                <a:solidFill>
                  <a:schemeClr val="bg1"/>
                </a:solidFill>
              </a:rPr>
              <a:t>1</a:t>
            </a:r>
          </a:p>
        </p:txBody>
      </p:sp>
      <p:sp>
        <p:nvSpPr>
          <p:cNvPr id="73" name="TextBox 72"/>
          <p:cNvSpPr txBox="1"/>
          <p:nvPr/>
        </p:nvSpPr>
        <p:spPr>
          <a:xfrm rot="3342257">
            <a:off x="3487634" y="5104318"/>
            <a:ext cx="779439" cy="369332"/>
          </a:xfrm>
          <a:prstGeom prst="rect">
            <a:avLst/>
          </a:prstGeom>
          <a:noFill/>
        </p:spPr>
        <p:txBody>
          <a:bodyPr wrap="square" rtlCol="0">
            <a:spAutoFit/>
          </a:bodyPr>
          <a:lstStyle/>
          <a:p>
            <a:r>
              <a:rPr lang="en-US" dirty="0" smtClean="0"/>
              <a:t>200</a:t>
            </a:r>
            <a:endParaRPr lang="en-US" dirty="0"/>
          </a:p>
        </p:txBody>
      </p:sp>
      <p:sp>
        <p:nvSpPr>
          <p:cNvPr id="74" name="TextBox 73"/>
          <p:cNvSpPr txBox="1"/>
          <p:nvPr/>
        </p:nvSpPr>
        <p:spPr>
          <a:xfrm rot="18513449">
            <a:off x="2194762" y="4883391"/>
            <a:ext cx="779439" cy="369332"/>
          </a:xfrm>
          <a:prstGeom prst="rect">
            <a:avLst/>
          </a:prstGeom>
          <a:noFill/>
        </p:spPr>
        <p:txBody>
          <a:bodyPr wrap="square" rtlCol="0">
            <a:spAutoFit/>
          </a:bodyPr>
          <a:lstStyle/>
          <a:p>
            <a:r>
              <a:rPr lang="en-US" dirty="0" smtClean="0"/>
              <a:t>60</a:t>
            </a:r>
            <a:endParaRPr lang="en-US" dirty="0"/>
          </a:p>
        </p:txBody>
      </p:sp>
      <p:sp>
        <p:nvSpPr>
          <p:cNvPr id="75" name="Rectangle 74"/>
          <p:cNvSpPr/>
          <p:nvPr/>
        </p:nvSpPr>
        <p:spPr>
          <a:xfrm>
            <a:off x="8507185" y="4371397"/>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6" name="TextBox 75"/>
          <p:cNvSpPr txBox="1"/>
          <p:nvPr/>
        </p:nvSpPr>
        <p:spPr>
          <a:xfrm>
            <a:off x="8681356" y="4383065"/>
            <a:ext cx="337457" cy="369332"/>
          </a:xfrm>
          <a:prstGeom prst="rect">
            <a:avLst/>
          </a:prstGeom>
          <a:noFill/>
        </p:spPr>
        <p:txBody>
          <a:bodyPr wrap="square" rtlCol="0">
            <a:spAutoFit/>
          </a:bodyPr>
          <a:lstStyle/>
          <a:p>
            <a:r>
              <a:rPr lang="en-US" dirty="0">
                <a:solidFill>
                  <a:schemeClr val="bg1"/>
                </a:solidFill>
              </a:rPr>
              <a:t>1</a:t>
            </a:r>
          </a:p>
        </p:txBody>
      </p:sp>
      <p:cxnSp>
        <p:nvCxnSpPr>
          <p:cNvPr id="77" name="Straight Connector 76"/>
          <p:cNvCxnSpPr>
            <a:stCxn id="75" idx="0"/>
          </p:cNvCxnSpPr>
          <p:nvPr/>
        </p:nvCxnSpPr>
        <p:spPr>
          <a:xfrm flipH="1" flipV="1">
            <a:off x="7845588" y="3534098"/>
            <a:ext cx="1004497" cy="837299"/>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rot="2194049">
            <a:off x="7967411" y="3868424"/>
            <a:ext cx="476674" cy="369332"/>
          </a:xfrm>
          <a:prstGeom prst="rect">
            <a:avLst/>
          </a:prstGeom>
          <a:noFill/>
        </p:spPr>
        <p:txBody>
          <a:bodyPr wrap="square" rtlCol="0">
            <a:spAutoFit/>
          </a:bodyPr>
          <a:lstStyle/>
          <a:p>
            <a:r>
              <a:rPr lang="en-US" dirty="0"/>
              <a:t>2</a:t>
            </a:r>
            <a:r>
              <a:rPr lang="en-US" dirty="0" smtClean="0"/>
              <a:t>7</a:t>
            </a:r>
            <a:endParaRPr lang="en-US" dirty="0"/>
          </a:p>
        </p:txBody>
      </p:sp>
      <p:sp>
        <p:nvSpPr>
          <p:cNvPr id="84" name="Oval 83"/>
          <p:cNvSpPr/>
          <p:nvPr/>
        </p:nvSpPr>
        <p:spPr>
          <a:xfrm>
            <a:off x="5562600" y="4318908"/>
            <a:ext cx="878731" cy="73914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Box 84"/>
          <p:cNvSpPr txBox="1"/>
          <p:nvPr/>
        </p:nvSpPr>
        <p:spPr>
          <a:xfrm>
            <a:off x="5715000" y="4476449"/>
            <a:ext cx="659491" cy="369332"/>
          </a:xfrm>
          <a:prstGeom prst="rect">
            <a:avLst/>
          </a:prstGeom>
          <a:noFill/>
        </p:spPr>
        <p:txBody>
          <a:bodyPr wrap="square" rtlCol="0">
            <a:spAutoFit/>
          </a:bodyPr>
          <a:lstStyle/>
          <a:p>
            <a:r>
              <a:rPr lang="en-US" dirty="0" smtClean="0">
                <a:solidFill>
                  <a:schemeClr val="bg1"/>
                </a:solidFill>
              </a:rPr>
              <a:t>2.95</a:t>
            </a:r>
            <a:endParaRPr lang="en-US" dirty="0">
              <a:solidFill>
                <a:schemeClr val="bg1"/>
              </a:solidFill>
            </a:endParaRPr>
          </a:p>
        </p:txBody>
      </p:sp>
      <p:sp>
        <p:nvSpPr>
          <p:cNvPr id="86" name="TextBox 85"/>
          <p:cNvSpPr txBox="1"/>
          <p:nvPr/>
        </p:nvSpPr>
        <p:spPr>
          <a:xfrm>
            <a:off x="5638800" y="5026392"/>
            <a:ext cx="779439" cy="307777"/>
          </a:xfrm>
          <a:prstGeom prst="rect">
            <a:avLst/>
          </a:prstGeom>
          <a:noFill/>
        </p:spPr>
        <p:txBody>
          <a:bodyPr wrap="square" rtlCol="0">
            <a:spAutoFit/>
          </a:bodyPr>
          <a:lstStyle/>
          <a:p>
            <a:r>
              <a:rPr lang="en-US" sz="1400" dirty="0" err="1" smtClean="0"/>
              <a:t>CCAvg</a:t>
            </a:r>
            <a:endParaRPr lang="en-US" sz="1400" dirty="0"/>
          </a:p>
        </p:txBody>
      </p:sp>
      <p:cxnSp>
        <p:nvCxnSpPr>
          <p:cNvPr id="87" name="Straight Connector 86"/>
          <p:cNvCxnSpPr/>
          <p:nvPr/>
        </p:nvCxnSpPr>
        <p:spPr>
          <a:xfrm flipV="1">
            <a:off x="6220595" y="3505200"/>
            <a:ext cx="842727" cy="88252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rot="18700017">
            <a:off x="6415622" y="3916649"/>
            <a:ext cx="577673" cy="369332"/>
          </a:xfrm>
          <a:prstGeom prst="rect">
            <a:avLst/>
          </a:prstGeom>
          <a:noFill/>
        </p:spPr>
        <p:txBody>
          <a:bodyPr wrap="square" rtlCol="0">
            <a:spAutoFit/>
          </a:bodyPr>
          <a:lstStyle/>
          <a:p>
            <a:r>
              <a:rPr lang="en-US" dirty="0" smtClean="0"/>
              <a:t>130</a:t>
            </a:r>
            <a:endParaRPr lang="en-US" dirty="0"/>
          </a:p>
        </p:txBody>
      </p:sp>
      <p:sp>
        <p:nvSpPr>
          <p:cNvPr id="96" name="Rectangle 95"/>
          <p:cNvSpPr/>
          <p:nvPr/>
        </p:nvSpPr>
        <p:spPr>
          <a:xfrm>
            <a:off x="4876800" y="5873234"/>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7" name="Rectangle 96"/>
          <p:cNvSpPr/>
          <p:nvPr/>
        </p:nvSpPr>
        <p:spPr>
          <a:xfrm>
            <a:off x="6645728" y="5873234"/>
            <a:ext cx="685800" cy="381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8" name="TextBox 97"/>
          <p:cNvSpPr txBox="1"/>
          <p:nvPr/>
        </p:nvSpPr>
        <p:spPr>
          <a:xfrm>
            <a:off x="6865698" y="5884902"/>
            <a:ext cx="337457" cy="369332"/>
          </a:xfrm>
          <a:prstGeom prst="rect">
            <a:avLst/>
          </a:prstGeom>
          <a:noFill/>
        </p:spPr>
        <p:txBody>
          <a:bodyPr wrap="square" rtlCol="0">
            <a:spAutoFit/>
          </a:bodyPr>
          <a:lstStyle/>
          <a:p>
            <a:r>
              <a:rPr lang="en-US" dirty="0">
                <a:solidFill>
                  <a:schemeClr val="bg1"/>
                </a:solidFill>
              </a:rPr>
              <a:t>1</a:t>
            </a:r>
          </a:p>
        </p:txBody>
      </p:sp>
      <p:sp>
        <p:nvSpPr>
          <p:cNvPr id="99" name="TextBox 98"/>
          <p:cNvSpPr txBox="1"/>
          <p:nvPr/>
        </p:nvSpPr>
        <p:spPr>
          <a:xfrm>
            <a:off x="5080906" y="5879068"/>
            <a:ext cx="337457" cy="369332"/>
          </a:xfrm>
          <a:prstGeom prst="rect">
            <a:avLst/>
          </a:prstGeom>
          <a:noFill/>
        </p:spPr>
        <p:txBody>
          <a:bodyPr wrap="square" rtlCol="0">
            <a:spAutoFit/>
          </a:bodyPr>
          <a:lstStyle/>
          <a:p>
            <a:r>
              <a:rPr lang="en-US" dirty="0" smtClean="0">
                <a:solidFill>
                  <a:schemeClr val="bg1"/>
                </a:solidFill>
              </a:rPr>
              <a:t>0</a:t>
            </a:r>
            <a:endParaRPr lang="en-US" dirty="0">
              <a:solidFill>
                <a:schemeClr val="bg1"/>
              </a:solidFill>
            </a:endParaRPr>
          </a:p>
        </p:txBody>
      </p:sp>
      <p:cxnSp>
        <p:nvCxnSpPr>
          <p:cNvPr id="100" name="Straight Connector 99"/>
          <p:cNvCxnSpPr>
            <a:endCxn id="84" idx="3"/>
          </p:cNvCxnSpPr>
          <p:nvPr/>
        </p:nvCxnSpPr>
        <p:spPr>
          <a:xfrm flipV="1">
            <a:off x="5219700" y="4949808"/>
            <a:ext cx="471587" cy="9175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flipV="1">
            <a:off x="6374491" y="4862968"/>
            <a:ext cx="659935" cy="100443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rot="17960980">
            <a:off x="5152813" y="5086553"/>
            <a:ext cx="362371" cy="369332"/>
          </a:xfrm>
          <a:prstGeom prst="rect">
            <a:avLst/>
          </a:prstGeom>
          <a:noFill/>
        </p:spPr>
        <p:txBody>
          <a:bodyPr wrap="square" rtlCol="0">
            <a:spAutoFit/>
          </a:bodyPr>
          <a:lstStyle/>
          <a:p>
            <a:r>
              <a:rPr lang="en-US" dirty="0"/>
              <a:t>0</a:t>
            </a:r>
          </a:p>
        </p:txBody>
      </p:sp>
      <p:sp>
        <p:nvSpPr>
          <p:cNvPr id="113" name="TextBox 112"/>
          <p:cNvSpPr txBox="1"/>
          <p:nvPr/>
        </p:nvSpPr>
        <p:spPr>
          <a:xfrm rot="3031889">
            <a:off x="6503144" y="5019542"/>
            <a:ext cx="577673" cy="369332"/>
          </a:xfrm>
          <a:prstGeom prst="rect">
            <a:avLst/>
          </a:prstGeom>
          <a:noFill/>
        </p:spPr>
        <p:txBody>
          <a:bodyPr wrap="square" rtlCol="0">
            <a:spAutoFit/>
          </a:bodyPr>
          <a:lstStyle/>
          <a:p>
            <a:r>
              <a:rPr lang="en-US" dirty="0" smtClean="0"/>
              <a:t>130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le 2"/>
          <p:cNvSpPr>
            <a:spLocks noGrp="1"/>
          </p:cNvSpPr>
          <p:nvPr>
            <p:ph type="title" idx="4294967295"/>
          </p:nvPr>
        </p:nvSpPr>
        <p:spPr>
          <a:xfrm>
            <a:off x="0" y="-152400"/>
            <a:ext cx="8229600" cy="1143000"/>
          </a:xfrm>
        </p:spPr>
        <p:txBody>
          <a:bodyPr bIns="91440" anchor="b"/>
          <a:lstStyle/>
          <a:p>
            <a:pPr eaLnBrk="1" hangingPunct="1">
              <a:defRPr/>
            </a:pPr>
            <a:r>
              <a:rPr lang="en-US" dirty="0" smtClean="0"/>
              <a:t>Interpreting Tree Diagram</a:t>
            </a:r>
          </a:p>
        </p:txBody>
      </p:sp>
      <p:sp>
        <p:nvSpPr>
          <p:cNvPr id="17411" name="Content Placeholder 3"/>
          <p:cNvSpPr>
            <a:spLocks noGrp="1"/>
          </p:cNvSpPr>
          <p:nvPr>
            <p:ph sz="quarter" idx="4294967295"/>
          </p:nvPr>
        </p:nvSpPr>
        <p:spPr>
          <a:xfrm>
            <a:off x="381000" y="1600200"/>
            <a:ext cx="8458200" cy="5181600"/>
          </a:xfrm>
        </p:spPr>
        <p:txBody>
          <a:bodyPr>
            <a:noAutofit/>
          </a:bodyPr>
          <a:lstStyle/>
          <a:p>
            <a:pPr eaLnBrk="1" hangingPunct="1"/>
            <a:r>
              <a:rPr lang="en-US" sz="2200" dirty="0" smtClean="0"/>
              <a:t>IF (Income &lt;= 92.5) THEN Class = 0 (nonacceptor): 1083 records</a:t>
            </a:r>
          </a:p>
          <a:p>
            <a:pPr eaLnBrk="1" hangingPunct="1"/>
            <a:r>
              <a:rPr lang="en-US" sz="2200" dirty="0" smtClean="0"/>
              <a:t>IF (Income &gt; 92.5) AND (Education &lt;= 1.5) AND (Family &lt;= 2.5) THEN Class = 0 (nonacceptor): 0 records</a:t>
            </a:r>
          </a:p>
          <a:p>
            <a:pPr eaLnBrk="1" hangingPunct="1"/>
            <a:r>
              <a:rPr lang="en-US" sz="2200" dirty="0" smtClean="0"/>
              <a:t>IF (Income &gt; 92.5) AND (Education &lt;= 1.5) AND (Family &gt; 2.5) AND (Income &lt;= 116) THEN Class = 0: 60 records</a:t>
            </a:r>
          </a:p>
          <a:p>
            <a:pPr eaLnBrk="1" hangingPunct="1"/>
            <a:r>
              <a:rPr lang="en-US" sz="2200" dirty="0" smtClean="0"/>
              <a:t>IF (Income &gt; 92.5) AND (Education &lt;= 1.5) AND (Family &gt; 2.5) AND (Income &gt; 116) THEN Class = 1: 200 records</a:t>
            </a:r>
          </a:p>
          <a:p>
            <a:pPr eaLnBrk="1" hangingPunct="1"/>
            <a:r>
              <a:rPr lang="en-US" sz="2200" dirty="0" smtClean="0"/>
              <a:t>IF (Income &gt; 92.5) AND (Education &gt; 1.5) AND (Income &lt;= 114.5) AND (CCAvg &lt;= 2.95) THEN Class = 0: 0 records</a:t>
            </a:r>
          </a:p>
          <a:p>
            <a:pPr eaLnBrk="1" hangingPunct="1"/>
            <a:r>
              <a:rPr lang="en-US" sz="2200" dirty="0" smtClean="0"/>
              <a:t>IF (Income &gt; 92.5) AND (Education &gt; 1.5) AND (Income &lt;= 114.5) AND (CCAvg &gt; 2.95) THEN Class = 1: 130 records</a:t>
            </a:r>
          </a:p>
          <a:p>
            <a:pPr eaLnBrk="1" hangingPunct="1"/>
            <a:r>
              <a:rPr lang="en-US" sz="2200" dirty="0" smtClean="0"/>
              <a:t>IF (Income &gt; 92.5) AND (Education &gt; 1.5) AND (Income &gt; 114.5) THEN Class = 1: 27 records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381000" y="152400"/>
            <a:ext cx="5524500" cy="4792663"/>
          </a:xfrm>
          <a:prstGeom prst="rect">
            <a:avLst/>
          </a:prstGeom>
          <a:noFill/>
          <a:ln w="9525">
            <a:noFill/>
            <a:miter lim="800000"/>
            <a:headEnd/>
            <a:tailEnd/>
          </a:ln>
          <a:effectLst/>
        </p:spPr>
      </p:pic>
      <p:sp>
        <p:nvSpPr>
          <p:cNvPr id="5125" name="Text Box 5"/>
          <p:cNvSpPr txBox="1">
            <a:spLocks noChangeArrowheads="1"/>
          </p:cNvSpPr>
          <p:nvPr/>
        </p:nvSpPr>
        <p:spPr bwMode="auto">
          <a:xfrm>
            <a:off x="6019800" y="1733729"/>
            <a:ext cx="3124200" cy="2308324"/>
          </a:xfrm>
          <a:prstGeom prst="rect">
            <a:avLst/>
          </a:prstGeom>
          <a:noFill/>
          <a:ln w="9525">
            <a:noFill/>
            <a:miter lim="800000"/>
            <a:headEnd/>
            <a:tailEnd/>
          </a:ln>
          <a:effectLst/>
        </p:spPr>
        <p:txBody>
          <a:bodyPr>
            <a:spAutoFit/>
          </a:bodyPr>
          <a:lstStyle/>
          <a:p>
            <a:r>
              <a:rPr lang="en-US" sz="2400" dirty="0" smtClean="0"/>
              <a:t>Another Example: Factors </a:t>
            </a:r>
            <a:r>
              <a:rPr lang="en-US" sz="2400" dirty="0"/>
              <a:t>that </a:t>
            </a:r>
            <a:r>
              <a:rPr lang="en-US" sz="2400" dirty="0" smtClean="0"/>
              <a:t>influence a </a:t>
            </a:r>
            <a:r>
              <a:rPr lang="en-US" sz="2400" dirty="0"/>
              <a:t>person’s decision to subscribe to an interactive news service.</a:t>
            </a:r>
          </a:p>
        </p:txBody>
      </p:sp>
      <p:sp>
        <p:nvSpPr>
          <p:cNvPr id="5126" name="Text Box 6"/>
          <p:cNvSpPr txBox="1">
            <a:spLocks noChangeArrowheads="1"/>
          </p:cNvSpPr>
          <p:nvPr/>
        </p:nvSpPr>
        <p:spPr bwMode="auto">
          <a:xfrm>
            <a:off x="0" y="4953000"/>
            <a:ext cx="9144000" cy="1785104"/>
          </a:xfrm>
          <a:prstGeom prst="rect">
            <a:avLst/>
          </a:prstGeom>
          <a:noFill/>
          <a:ln w="9525">
            <a:noFill/>
            <a:miter lim="800000"/>
            <a:headEnd/>
            <a:tailEnd/>
          </a:ln>
          <a:effectLst/>
        </p:spPr>
        <p:txBody>
          <a:bodyPr wrap="square">
            <a:spAutoFit/>
          </a:bodyPr>
          <a:lstStyle/>
          <a:p>
            <a:r>
              <a:rPr lang="en-US" sz="2200" dirty="0"/>
              <a:t>However, after splitting the sample based on age (&lt;= 44, &gt;44), we have two very different subgroups. Of those over 44, over 67% respond yes, while almost 60% of those 44 or under say no to the offering. For those 44 or under a second split is performed based on income level; those with higher income are more likely to accept the </a:t>
            </a:r>
            <a:r>
              <a:rPr lang="en-US" sz="2200" dirty="0" smtClean="0"/>
              <a:t>offer.</a:t>
            </a:r>
            <a:endParaRPr lang="en-US" sz="2200" dirty="0"/>
          </a:p>
        </p:txBody>
      </p:sp>
      <p:sp>
        <p:nvSpPr>
          <p:cNvPr id="5128" name="Text Box 8"/>
          <p:cNvSpPr txBox="1">
            <a:spLocks noChangeArrowheads="1"/>
          </p:cNvSpPr>
          <p:nvPr/>
        </p:nvSpPr>
        <p:spPr bwMode="auto">
          <a:xfrm>
            <a:off x="457200" y="381000"/>
            <a:ext cx="2667000" cy="1190625"/>
          </a:xfrm>
          <a:prstGeom prst="rect">
            <a:avLst/>
          </a:prstGeom>
          <a:noFill/>
          <a:ln w="9525">
            <a:noFill/>
            <a:miter lim="800000"/>
            <a:headEnd/>
            <a:tailEnd/>
          </a:ln>
          <a:effectLst/>
        </p:spPr>
        <p:txBody>
          <a:bodyPr>
            <a:spAutoFit/>
          </a:bodyPr>
          <a:lstStyle/>
          <a:p>
            <a:pPr>
              <a:spcBef>
                <a:spcPct val="50000"/>
              </a:spcBef>
            </a:pPr>
            <a:r>
              <a:rPr lang="en-US" dirty="0"/>
              <a:t>At the root (top) node, the yes and no responses are about evenly divided.</a:t>
            </a:r>
          </a:p>
        </p:txBody>
      </p:sp>
    </p:spTree>
    <p:extLst>
      <p:ext uri="{BB962C8B-B14F-4D97-AF65-F5344CB8AC3E}">
        <p14:creationId xmlns:p14="http://schemas.microsoft.com/office/powerpoint/2010/main" val="1288291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idx="4294967295"/>
          </p:nvPr>
        </p:nvSpPr>
        <p:spPr>
          <a:xfrm>
            <a:off x="0" y="228600"/>
            <a:ext cx="8229600" cy="1143000"/>
          </a:xfrm>
        </p:spPr>
        <p:txBody>
          <a:bodyPr bIns="91440" anchor="b"/>
          <a:lstStyle/>
          <a:p>
            <a:pPr eaLnBrk="1" hangingPunct="1">
              <a:defRPr/>
            </a:pPr>
            <a:r>
              <a:rPr lang="en-US" dirty="0" smtClean="0"/>
              <a:t>Key Ideas </a:t>
            </a:r>
          </a:p>
        </p:txBody>
      </p:sp>
      <p:sp>
        <p:nvSpPr>
          <p:cNvPr id="18435" name="Content Placeholder 2"/>
          <p:cNvSpPr>
            <a:spLocks noGrp="1"/>
          </p:cNvSpPr>
          <p:nvPr>
            <p:ph sz="quarter" idx="4294967295"/>
          </p:nvPr>
        </p:nvSpPr>
        <p:spPr>
          <a:xfrm>
            <a:off x="457200" y="1905000"/>
            <a:ext cx="8229600" cy="4195763"/>
          </a:xfrm>
        </p:spPr>
        <p:txBody>
          <a:bodyPr>
            <a:noAutofit/>
          </a:bodyPr>
          <a:lstStyle/>
          <a:p>
            <a:pPr marL="0" indent="0" eaLnBrk="1" hangingPunct="1">
              <a:buFontTx/>
              <a:buNone/>
            </a:pPr>
            <a:r>
              <a:rPr lang="en-US" sz="3000" b="1" dirty="0" smtClean="0"/>
              <a:t>Two Big Questions</a:t>
            </a:r>
          </a:p>
          <a:p>
            <a:pPr lvl="1" eaLnBrk="1" hangingPunct="1"/>
            <a:r>
              <a:rPr lang="en-US" sz="3000" dirty="0" smtClean="0"/>
              <a:t>What variable do we split on?</a:t>
            </a:r>
          </a:p>
          <a:p>
            <a:pPr lvl="1" eaLnBrk="1" hangingPunct="1"/>
            <a:r>
              <a:rPr lang="en-US" sz="3000" dirty="0" smtClean="0"/>
              <a:t>Where do we split?</a:t>
            </a:r>
          </a:p>
          <a:p>
            <a:pPr marL="0" indent="0" eaLnBrk="1" hangingPunct="1">
              <a:buFontTx/>
              <a:buNone/>
            </a:pPr>
            <a:endParaRPr lang="en-US" sz="3000" b="1" dirty="0"/>
          </a:p>
          <a:p>
            <a:pPr marL="0" indent="0" eaLnBrk="1" hangingPunct="1">
              <a:buFontTx/>
              <a:buNone/>
            </a:pPr>
            <a:r>
              <a:rPr lang="en-US" sz="3000" b="1" dirty="0" smtClean="0"/>
              <a:t>Recursive partitioning: </a:t>
            </a:r>
            <a:r>
              <a:rPr lang="en-US" sz="3000" dirty="0" smtClean="0"/>
              <a:t>Repeatedly split the records into two parts so as to achieve maximum homogeneity within the new parts. That is, try to create parts so that records belong to one class (acceptor or nonacceptor).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itle 1"/>
          <p:cNvSpPr>
            <a:spLocks noGrp="1"/>
          </p:cNvSpPr>
          <p:nvPr>
            <p:ph type="title" idx="4294967295"/>
          </p:nvPr>
        </p:nvSpPr>
        <p:spPr>
          <a:xfrm>
            <a:off x="685800" y="3992562"/>
            <a:ext cx="7772400" cy="1189038"/>
          </a:xfrm>
        </p:spPr>
        <p:txBody>
          <a:bodyPr bIns="91440" anchor="b">
            <a:normAutofit fontScale="90000"/>
          </a:bodyPr>
          <a:lstStyle/>
          <a:p>
            <a:pPr algn="l" eaLnBrk="1" hangingPunct="1">
              <a:defRPr/>
            </a:pPr>
            <a:r>
              <a:rPr lang="en-US" dirty="0" smtClean="0">
                <a:solidFill>
                  <a:schemeClr val="tx1"/>
                </a:solidFill>
              </a:rPr>
              <a:t/>
            </a:r>
            <a:br>
              <a:rPr lang="en-US" dirty="0" smtClean="0">
                <a:solidFill>
                  <a:schemeClr val="tx1"/>
                </a:solidFill>
              </a:rPr>
            </a:br>
            <a:r>
              <a:rPr lang="en-US" dirty="0">
                <a:solidFill>
                  <a:schemeClr val="tx1"/>
                </a:solidFill>
              </a:rPr>
              <a:t/>
            </a:r>
            <a:br>
              <a:rPr lang="en-US" dirty="0">
                <a:solidFill>
                  <a:schemeClr val="tx1"/>
                </a:solidFill>
              </a:rPr>
            </a:br>
            <a:r>
              <a:rPr lang="en-US" sz="3300" dirty="0" smtClean="0">
                <a:solidFill>
                  <a:schemeClr val="tx1"/>
                </a:solidFill>
              </a:rPr>
              <a:t>The best split is defined as the one that does the best job of separating the data into groups where a single class (accept credit card offer or reject credit card offer) predominates in each group.</a:t>
            </a:r>
          </a:p>
        </p:txBody>
      </p:sp>
      <p:sp>
        <p:nvSpPr>
          <p:cNvPr id="3" name="Title 1"/>
          <p:cNvSpPr txBox="1">
            <a:spLocks/>
          </p:cNvSpPr>
          <p:nvPr/>
        </p:nvSpPr>
        <p:spPr>
          <a:xfrm>
            <a:off x="0" y="2286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dirty="0"/>
              <a:t>Recursive Partitioning</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2"/>
          <p:cNvSpPr>
            <a:spLocks noGrp="1"/>
          </p:cNvSpPr>
          <p:nvPr>
            <p:ph type="title" idx="4294967295"/>
          </p:nvPr>
        </p:nvSpPr>
        <p:spPr>
          <a:xfrm>
            <a:off x="0" y="0"/>
            <a:ext cx="8229600" cy="1143000"/>
          </a:xfrm>
        </p:spPr>
        <p:txBody>
          <a:bodyPr bIns="91440" anchor="b"/>
          <a:lstStyle/>
          <a:p>
            <a:pPr eaLnBrk="1" hangingPunct="1">
              <a:defRPr/>
            </a:pPr>
            <a:r>
              <a:rPr lang="en-US" dirty="0" smtClean="0"/>
              <a:t>Recursive Partitioning Steps</a:t>
            </a:r>
          </a:p>
        </p:txBody>
      </p:sp>
      <p:sp>
        <p:nvSpPr>
          <p:cNvPr id="20483" name="Content Placeholder 3"/>
          <p:cNvSpPr>
            <a:spLocks noGrp="1"/>
          </p:cNvSpPr>
          <p:nvPr>
            <p:ph sz="quarter" idx="4294967295"/>
          </p:nvPr>
        </p:nvSpPr>
        <p:spPr>
          <a:xfrm>
            <a:off x="762000" y="1752600"/>
            <a:ext cx="7772400" cy="4572000"/>
          </a:xfrm>
        </p:spPr>
        <p:txBody>
          <a:bodyPr>
            <a:noAutofit/>
          </a:bodyPr>
          <a:lstStyle/>
          <a:p>
            <a:pPr eaLnBrk="1" hangingPunct="1"/>
            <a:r>
              <a:rPr lang="en-US" sz="2800" dirty="0" smtClean="0"/>
              <a:t>Pick one of the predictor variables (e.g., income), </a:t>
            </a:r>
            <a:r>
              <a:rPr lang="en-US" sz="2800" i="1" dirty="0" smtClean="0"/>
              <a:t>x</a:t>
            </a:r>
            <a:r>
              <a:rPr lang="en-US" sz="2800" baseline="-25000" dirty="0" smtClean="0"/>
              <a:t>i</a:t>
            </a:r>
            <a:endParaRPr lang="en-US" sz="2800" dirty="0" smtClean="0"/>
          </a:p>
          <a:p>
            <a:pPr eaLnBrk="1" hangingPunct="1"/>
            <a:r>
              <a:rPr lang="en-US" sz="2800" dirty="0" smtClean="0"/>
              <a:t>Pick a value of </a:t>
            </a:r>
            <a:r>
              <a:rPr lang="en-US" sz="2800" i="1" dirty="0" smtClean="0"/>
              <a:t>x</a:t>
            </a:r>
            <a:r>
              <a:rPr lang="en-US" sz="2800" baseline="-25000" dirty="0" smtClean="0"/>
              <a:t>i, </a:t>
            </a:r>
            <a:r>
              <a:rPr lang="en-US" sz="2800" dirty="0" smtClean="0"/>
              <a:t>say </a:t>
            </a:r>
            <a:r>
              <a:rPr lang="en-US" sz="2800" i="1" dirty="0" smtClean="0"/>
              <a:t>s</a:t>
            </a:r>
            <a:r>
              <a:rPr lang="en-US" sz="2800" baseline="-25000" dirty="0" smtClean="0"/>
              <a:t>i </a:t>
            </a:r>
            <a:r>
              <a:rPr lang="en-US" sz="2800" dirty="0" smtClean="0"/>
              <a:t>(e.g., 92.5), that divides the training data into two (not necessarily equal) portions</a:t>
            </a:r>
          </a:p>
          <a:p>
            <a:pPr eaLnBrk="1" hangingPunct="1"/>
            <a:r>
              <a:rPr lang="en-US" sz="2800" dirty="0" smtClean="0"/>
              <a:t>Measure how “pure” or homogeneous each of the resulting portions are  </a:t>
            </a:r>
          </a:p>
          <a:p>
            <a:pPr lvl="1" eaLnBrk="1" hangingPunct="1">
              <a:buFontTx/>
              <a:buNone/>
            </a:pPr>
            <a:r>
              <a:rPr lang="en-US" sz="2400" dirty="0" smtClean="0"/>
              <a:t>“Pure” = containing records of mostly one class (acceptor or nonacceptor)</a:t>
            </a:r>
          </a:p>
          <a:p>
            <a:pPr eaLnBrk="1" hangingPunct="1"/>
            <a:r>
              <a:rPr lang="en-US" sz="2800" dirty="0" smtClean="0"/>
              <a:t>Idea is to pick </a:t>
            </a:r>
            <a:r>
              <a:rPr lang="en-US" sz="2800" i="1" dirty="0" smtClean="0"/>
              <a:t>x</a:t>
            </a:r>
            <a:r>
              <a:rPr lang="en-US" sz="2800" baseline="-25000" dirty="0" smtClean="0"/>
              <a:t>i, </a:t>
            </a:r>
            <a:r>
              <a:rPr lang="en-US" sz="2800" dirty="0" smtClean="0"/>
              <a:t>and </a:t>
            </a:r>
            <a:r>
              <a:rPr lang="en-US" sz="2800" i="1" dirty="0" smtClean="0"/>
              <a:t>s</a:t>
            </a:r>
            <a:r>
              <a:rPr lang="en-US" sz="2800" baseline="-25000" dirty="0" smtClean="0"/>
              <a:t>i </a:t>
            </a:r>
            <a:r>
              <a:rPr lang="en-US" sz="2800" dirty="0" smtClean="0"/>
              <a:t>to maximize purity</a:t>
            </a:r>
          </a:p>
          <a:p>
            <a:pPr eaLnBrk="1" hangingPunct="1"/>
            <a:r>
              <a:rPr lang="en-US" sz="2800" dirty="0" smtClean="0"/>
              <a:t>Repeat the process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17412</TotalTime>
  <Words>603</Words>
  <Application>Microsoft Office PowerPoint</Application>
  <PresentationFormat>On-screen Show (4:3)</PresentationFormat>
  <Paragraphs>75</Paragraphs>
  <Slides>9</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Franklin Gothic Book</vt:lpstr>
      <vt:lpstr>Verdana</vt:lpstr>
      <vt:lpstr>Wingdings 2</vt:lpstr>
      <vt:lpstr>5_Equity</vt:lpstr>
      <vt:lpstr>Villanova</vt:lpstr>
      <vt:lpstr>Decision Trees: Introduction Part 1</vt:lpstr>
      <vt:lpstr>Trees and Rules</vt:lpstr>
      <vt:lpstr>Trees and Rules</vt:lpstr>
      <vt:lpstr>PowerPoint Presentation</vt:lpstr>
      <vt:lpstr>Interpreting Tree Diagram</vt:lpstr>
      <vt:lpstr>PowerPoint Presentation</vt:lpstr>
      <vt:lpstr>Key Ideas </vt:lpstr>
      <vt:lpstr>  The best split is defined as the one that does the best job of separating the data into groups where a single class (accept credit card offer or reject credit card offer) predominates in each group.</vt:lpstr>
      <vt:lpstr>Recursive Partitioning Steps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79</cp:revision>
  <cp:lastPrinted>2015-07-16T00:52:14Z</cp:lastPrinted>
  <dcterms:created xsi:type="dcterms:W3CDTF">2008-12-06T13:38:17Z</dcterms:created>
  <dcterms:modified xsi:type="dcterms:W3CDTF">2015-07-16T00:52:18Z</dcterms:modified>
</cp:coreProperties>
</file>